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4"/>
  </p:notesMasterIdLst>
  <p:sldIdLst>
    <p:sldId id="256" r:id="rId2"/>
    <p:sldId id="258" r:id="rId3"/>
    <p:sldId id="302" r:id="rId4"/>
    <p:sldId id="275" r:id="rId5"/>
    <p:sldId id="304" r:id="rId6"/>
    <p:sldId id="262" r:id="rId7"/>
    <p:sldId id="303" r:id="rId8"/>
    <p:sldId id="259" r:id="rId9"/>
    <p:sldId id="263" r:id="rId10"/>
    <p:sldId id="314" r:id="rId11"/>
    <p:sldId id="315" r:id="rId12"/>
    <p:sldId id="317" r:id="rId13"/>
    <p:sldId id="310" r:id="rId14"/>
    <p:sldId id="318" r:id="rId15"/>
    <p:sldId id="311" r:id="rId16"/>
    <p:sldId id="301" r:id="rId17"/>
    <p:sldId id="309" r:id="rId18"/>
    <p:sldId id="312" r:id="rId19"/>
    <p:sldId id="271" r:id="rId20"/>
    <p:sldId id="274" r:id="rId21"/>
    <p:sldId id="308" r:id="rId22"/>
    <p:sldId id="267" r:id="rId23"/>
  </p:sldIdLst>
  <p:sldSz cx="9144000" cy="5143500" type="screen16x9"/>
  <p:notesSz cx="6858000" cy="9144000"/>
  <p:embeddedFontLst>
    <p:embeddedFont>
      <p:font typeface="Adobe Devanagari" panose="02040503050201020203" pitchFamily="18" charset="0"/>
      <p:regular r:id="rId25"/>
      <p:bold r:id="rId26"/>
      <p:italic r:id="rId27"/>
      <p:boldItalic r:id="rId28"/>
    </p:embeddedFont>
    <p:embeddedFont>
      <p:font typeface="Exo 2" panose="02010600030101010101" charset="0"/>
      <p:regular r:id="rId29"/>
      <p:bold r:id="rId30"/>
      <p:italic r:id="rId31"/>
      <p:boldItalic r:id="rId32"/>
    </p:embeddedFont>
    <p:embeddedFont>
      <p:font typeface="Fira Sans Extra Condensed Medium" panose="020B0603050000020004" pitchFamily="34" charset="0"/>
      <p:regular r:id="rId33"/>
    </p:embeddedFont>
    <p:embeddedFont>
      <p:font typeface="Nunito Light" pitchFamily="2" charset="0"/>
      <p:regular r:id="rId34"/>
      <p:italic r:id="rId35"/>
    </p:embeddedFont>
    <p:embeddedFont>
      <p:font typeface="Roboto Condensed" panose="02000000000000000000" pitchFamily="2" charset="0"/>
      <p:regular r:id="rId36"/>
      <p:bold r:id="rId37"/>
      <p:italic r:id="rId38"/>
      <p:boldItalic r:id="rId39"/>
    </p:embeddedFont>
    <p:embeddedFont>
      <p:font typeface="Roboto Condensed Light" panose="020000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007292-059B-4B46-B15F-0D016AA5E2AD}">
  <a:tblStyle styleId="{04007292-059B-4B46-B15F-0D016AA5E2A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9521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2659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7665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3254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37236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70624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43719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3205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73723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9baafe93df_0_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9baafe93df_0_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aafe93df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aafe93df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9baafe93df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9baafe93df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9baafe93df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9baafe93df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9baafe93df_0_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9baafe93df_0_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6366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9baafe93df_0_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9baafe93df_0_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3227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449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baafe93df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baafe93df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At the third part of the presentation, let me show some main features which are implemented in our web search engine project.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1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3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5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7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9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1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subTitle" idx="1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8"/>
          <p:cNvSpPr txBox="1">
            <a:spLocks noGrp="1"/>
          </p:cNvSpPr>
          <p:nvPr>
            <p:ph type="subTitle" idx="1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>
            <a:spLocks noGrp="1"/>
          </p:cNvSpPr>
          <p:nvPr>
            <p:ph type="body" idx="1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body" idx="2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3"/>
          </p:nvPr>
        </p:nvSpPr>
        <p:spPr>
          <a:xfrm>
            <a:off x="723900" y="952500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ctrTitle" idx="2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3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ctrTitle" idx="4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5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ctrTitle" idx="2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subTitle" idx="1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ctrTitle" idx="3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4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ctrTitle" idx="5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ubTitle" idx="6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ctrTitle" idx="7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subTitle" idx="8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ctrTitle" idx="9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3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ctrTitle" idx="14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15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" name="Google Shape;129;p27"/>
          <p:cNvSpPr txBox="1">
            <a:spLocks noGrp="1"/>
          </p:cNvSpPr>
          <p:nvPr>
            <p:ph type="title" idx="2" hasCustomPrompt="1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7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3" hasCustomPrompt="1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title" idx="5" hasCustomPrompt="1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6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8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sz="900" b="1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ctrTitle" idx="2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ctrTitle" idx="3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subTitle" idx="1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aeroadmin.com/articles/en/author/warren-w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3" name="Google Shape;153;p33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653EBB7-4CB4-48BE-AEE7-9EDC590086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817705"/>
              </p:ext>
            </p:extLst>
          </p:nvPr>
        </p:nvGraphicFramePr>
        <p:xfrm>
          <a:off x="5583382" y="3362199"/>
          <a:ext cx="3865418" cy="1308100"/>
        </p:xfrm>
        <a:graphic>
          <a:graphicData uri="http://schemas.openxmlformats.org/drawingml/2006/table">
            <a:tbl>
              <a:tblPr firstRow="1" bandRow="1">
                <a:tableStyleId>{04007292-059B-4B46-B15F-0D016AA5E2AD}</a:tableStyleId>
              </a:tblPr>
              <a:tblGrid>
                <a:gridCol w="1374487">
                  <a:extLst>
                    <a:ext uri="{9D8B030D-6E8A-4147-A177-3AD203B41FA5}">
                      <a16:colId xmlns:a16="http://schemas.microsoft.com/office/drawing/2014/main" val="2434548171"/>
                    </a:ext>
                  </a:extLst>
                </a:gridCol>
                <a:gridCol w="2490931">
                  <a:extLst>
                    <a:ext uri="{9D8B030D-6E8A-4147-A177-3AD203B41FA5}">
                      <a16:colId xmlns:a16="http://schemas.microsoft.com/office/drawing/2014/main" val="2051491681"/>
                    </a:ext>
                  </a:extLst>
                </a:gridCol>
              </a:tblGrid>
              <a:tr h="327025">
                <a:tc>
                  <a:txBody>
                    <a:bodyPr/>
                    <a:lstStyle/>
                    <a:p>
                      <a:r>
                        <a:rPr lang="en-US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Instructor: 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noProof="0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Dr. Mahdi Firoozjaei</a:t>
                      </a:r>
                      <a:endParaRPr lang="en-US" sz="1400" b="0" i="0" u="none" strike="noStrike" noProof="0" dirty="0">
                        <a:latin typeface="Adobe Devanagari" panose="02040503050201020203" pitchFamily="18" charset="0"/>
                        <a:cs typeface="Adobe Devanagari" panose="02040503050201020203" pitchFamily="18" charset="0"/>
                      </a:endParaRP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4268516"/>
                  </a:ext>
                </a:extLst>
              </a:tr>
              <a:tr h="327025">
                <a:tc rowSpan="3"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Team Members: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Yuchen Shen (110073008)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8292220"/>
                  </a:ext>
                </a:extLst>
              </a:tr>
              <a:tr h="3270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Jitong Yang (110030800)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3118902"/>
                  </a:ext>
                </a:extLst>
              </a:tr>
              <a:tr h="3270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dobe Devanagari" panose="02040503050201020203" pitchFamily="18" charset="0"/>
                          <a:cs typeface="Adobe Devanagari" panose="02040503050201020203" pitchFamily="18" charset="0"/>
                        </a:rPr>
                        <a:t>Yicheng Lu (105035846)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651919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386F622-87EE-4305-8BD2-628F5B1F8E87}"/>
              </a:ext>
            </a:extLst>
          </p:cNvPr>
          <p:cNvSpPr txBox="1"/>
          <p:nvPr/>
        </p:nvSpPr>
        <p:spPr>
          <a:xfrm>
            <a:off x="2678362" y="1836153"/>
            <a:ext cx="6292515" cy="11536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4800" b="1" dirty="0">
                <a:solidFill>
                  <a:srgbClr val="434343"/>
                </a:solidFill>
                <a:latin typeface="Exo 2"/>
                <a:sym typeface="Exo 2"/>
              </a:rPr>
              <a:t>Web Search Engine</a:t>
            </a:r>
            <a:endParaRPr lang="en-US" dirty="0"/>
          </a:p>
          <a:p>
            <a:pPr algn="r">
              <a:lnSpc>
                <a:spcPct val="150000"/>
              </a:lnSpc>
            </a:pPr>
            <a:r>
              <a:rPr lang="en-US" sz="1600" b="1" dirty="0">
                <a:solidFill>
                  <a:srgbClr val="434343"/>
                </a:solidFill>
                <a:latin typeface="Exo 2"/>
              </a:rPr>
              <a:t>COMP8547 – Advanced Computing Concepts Final Project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5455045" y="145473"/>
            <a:ext cx="3404936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 dirty="0"/>
              <a:t>Crawler</a:t>
            </a:r>
            <a:br>
              <a:rPr lang="en" dirty="0"/>
            </a:br>
            <a:r>
              <a:rPr lang="en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Author: Jitong Yang</a:t>
            </a:r>
            <a:endParaRPr 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5" name="图片 4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DCA65B15-8AB4-3447-91ED-E2210E060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885" y="1219200"/>
            <a:ext cx="6634230" cy="372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130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D98B267A-E6BA-1D46-AECA-E9A1CAFBC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59" y="1454727"/>
            <a:ext cx="8227796" cy="3309934"/>
          </a:xfrm>
          <a:prstGeom prst="rect">
            <a:avLst/>
          </a:prstGeom>
        </p:spPr>
      </p:pic>
      <p:sp>
        <p:nvSpPr>
          <p:cNvPr id="6" name="Google Shape;248;p40">
            <a:extLst>
              <a:ext uri="{FF2B5EF4-FFF2-40B4-BE49-F238E27FC236}">
                <a16:creationId xmlns:a16="http://schemas.microsoft.com/office/drawing/2014/main" id="{A99ED49F-1D7C-4F6E-BD58-393AFC12E209}"/>
              </a:ext>
            </a:extLst>
          </p:cNvPr>
          <p:cNvSpPr txBox="1">
            <a:spLocks/>
          </p:cNvSpPr>
          <p:nvPr/>
        </p:nvSpPr>
        <p:spPr>
          <a:xfrm>
            <a:off x="5455045" y="145473"/>
            <a:ext cx="3404936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Exo 2"/>
              <a:buNone/>
              <a:defRPr sz="2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r"/>
            <a:r>
              <a:rPr lang="en" sz="3200"/>
              <a:t>Crawler</a:t>
            </a:r>
            <a:br>
              <a:rPr lang="en"/>
            </a:br>
            <a:r>
              <a:rPr lang="en">
                <a:latin typeface="Adobe Devanagari" panose="02040503050201020203" pitchFamily="18" charset="0"/>
                <a:cs typeface="Adobe Devanagari" panose="02040503050201020203" pitchFamily="18" charset="0"/>
              </a:rPr>
              <a:t>Author: Jitong Yang</a:t>
            </a:r>
            <a:endParaRPr 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143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形用户界面, 文本, 应用程序&#10;&#10;描述已自动生成">
            <a:extLst>
              <a:ext uri="{FF2B5EF4-FFF2-40B4-BE49-F238E27FC236}">
                <a16:creationId xmlns:a16="http://schemas.microsoft.com/office/drawing/2014/main" id="{2EE80C3C-FB9B-1642-95A5-85855A149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09" y="1377561"/>
            <a:ext cx="8174182" cy="1713825"/>
          </a:xfrm>
          <a:prstGeom prst="rect">
            <a:avLst/>
          </a:prstGeom>
        </p:spPr>
      </p:pic>
      <p:pic>
        <p:nvPicPr>
          <p:cNvPr id="8" name="图片 7" descr="图形用户界面, 文本, 应用程序, Word, 电子邮件&#10;&#10;描述已自动生成">
            <a:extLst>
              <a:ext uri="{FF2B5EF4-FFF2-40B4-BE49-F238E27FC236}">
                <a16:creationId xmlns:a16="http://schemas.microsoft.com/office/drawing/2014/main" id="{648CC691-BB31-D345-8EC8-F56563575C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7172"/>
          <a:stretch/>
        </p:blipFill>
        <p:spPr>
          <a:xfrm>
            <a:off x="484909" y="3091386"/>
            <a:ext cx="8174182" cy="1952124"/>
          </a:xfrm>
          <a:prstGeom prst="rect">
            <a:avLst/>
          </a:prstGeom>
        </p:spPr>
      </p:pic>
      <p:sp>
        <p:nvSpPr>
          <p:cNvPr id="7" name="Google Shape;248;p40">
            <a:extLst>
              <a:ext uri="{FF2B5EF4-FFF2-40B4-BE49-F238E27FC236}">
                <a16:creationId xmlns:a16="http://schemas.microsoft.com/office/drawing/2014/main" id="{17F6BCBC-7914-47B0-9D2B-ED915E75EF7E}"/>
              </a:ext>
            </a:extLst>
          </p:cNvPr>
          <p:cNvSpPr txBox="1">
            <a:spLocks/>
          </p:cNvSpPr>
          <p:nvPr/>
        </p:nvSpPr>
        <p:spPr>
          <a:xfrm>
            <a:off x="5455045" y="145473"/>
            <a:ext cx="3404936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Exo 2"/>
              <a:buNone/>
              <a:defRPr sz="2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r"/>
            <a:r>
              <a:rPr lang="en" sz="3200"/>
              <a:t>Crawler</a:t>
            </a:r>
            <a:br>
              <a:rPr lang="en"/>
            </a:br>
            <a:r>
              <a:rPr lang="en">
                <a:latin typeface="Adobe Devanagari" panose="02040503050201020203" pitchFamily="18" charset="0"/>
                <a:cs typeface="Adobe Devanagari" panose="02040503050201020203" pitchFamily="18" charset="0"/>
              </a:rPr>
              <a:t>Author: Jitong Yang</a:t>
            </a:r>
            <a:endParaRPr 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475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5086653" y="1636475"/>
            <a:ext cx="3484013" cy="1870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indent="-285750" algn="l">
              <a:buFont typeface="Wingdings" panose="05000000000000000000" pitchFamily="2" charset="2"/>
              <a:buChar char="Ø"/>
            </a:pPr>
            <a:r>
              <a:rPr lang="en" sz="17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Users can search keywords after searching URLs. </a:t>
            </a:r>
          </a:p>
          <a:p>
            <a:pPr marL="438150" indent="-285750" algn="l">
              <a:buFont typeface="Wingdings" panose="05000000000000000000" pitchFamily="2" charset="2"/>
              <a:buChar char="Ø"/>
            </a:pPr>
            <a:r>
              <a:rPr lang="en" sz="17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Word segmentation</a:t>
            </a:r>
            <a:endParaRPr lang="en-US" sz="17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895350" lvl="1" indent="-285750" algn="l">
              <a:buFont typeface="Arial" panose="020B0604020202020204" pitchFamily="34" charset="0"/>
              <a:buChar char="•"/>
            </a:pPr>
            <a:r>
              <a:rPr lang="e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Unpack the string. Break it down into characters. So we can do a keyword search.</a:t>
            </a:r>
            <a:endParaRPr lang="en" sz="17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2" name="Google Shape;248;p40">
            <a:extLst>
              <a:ext uri="{FF2B5EF4-FFF2-40B4-BE49-F238E27FC236}">
                <a16:creationId xmlns:a16="http://schemas.microsoft.com/office/drawing/2014/main" id="{CCC23885-4F3A-4E49-9328-1CCCF61FC9F7}"/>
              </a:ext>
            </a:extLst>
          </p:cNvPr>
          <p:cNvSpPr txBox="1">
            <a:spLocks/>
          </p:cNvSpPr>
          <p:nvPr/>
        </p:nvSpPr>
        <p:spPr>
          <a:xfrm>
            <a:off x="4184072" y="503072"/>
            <a:ext cx="409187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Exo 2"/>
              <a:buNone/>
              <a:defRPr sz="2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r"/>
            <a:r>
              <a:rPr lang="en" dirty="0"/>
              <a:t>Search Keywords</a:t>
            </a:r>
            <a:br>
              <a:rPr lang="en" dirty="0"/>
            </a:br>
            <a:r>
              <a:rPr lang="en" dirty="0"/>
              <a:t>                     </a:t>
            </a:r>
            <a:r>
              <a:rPr lang="en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Author: Yuchen Shen</a:t>
            </a:r>
            <a:endParaRPr 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4" name="图片 4" descr="图形用户界面, 文本, 应用程序&#10;&#10;已自动生成说明">
            <a:extLst>
              <a:ext uri="{FF2B5EF4-FFF2-40B4-BE49-F238E27FC236}">
                <a16:creationId xmlns:a16="http://schemas.microsoft.com/office/drawing/2014/main" id="{8018EC18-1BC9-43B9-9C88-589CBEC2A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079" y="2656674"/>
            <a:ext cx="4679574" cy="2010333"/>
          </a:xfrm>
          <a:prstGeom prst="rect">
            <a:avLst/>
          </a:prstGeom>
        </p:spPr>
      </p:pic>
      <p:pic>
        <p:nvPicPr>
          <p:cNvPr id="5" name="图片 5" descr="文本&#10;&#10;已自动生成说明">
            <a:extLst>
              <a:ext uri="{FF2B5EF4-FFF2-40B4-BE49-F238E27FC236}">
                <a16:creationId xmlns:a16="http://schemas.microsoft.com/office/drawing/2014/main" id="{5D36191D-B45A-49C8-856A-1EE62DFB0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077" y="910605"/>
            <a:ext cx="4679576" cy="157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067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5133657" y="1534907"/>
            <a:ext cx="3686168" cy="20736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indent="-285750" algn="l">
              <a:buFont typeface="Wingdings" panose="05000000000000000000" pitchFamily="2" charset="2"/>
              <a:buChar char="Ø"/>
            </a:pPr>
            <a:r>
              <a:rPr lang="en" sz="17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Ternary Search Trie(TST) </a:t>
            </a:r>
          </a:p>
          <a:p>
            <a:pPr marL="895350" lvl="1" indent="-285750" algn="l">
              <a:buFont typeface="Arial" panose="020B0604020202020204" pitchFamily="34" charset="0"/>
              <a:buChar char="•"/>
            </a:pPr>
            <a:r>
              <a:rPr lang="e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Store the keyword and the number of matching keyword 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" sz="17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Here we make TST as a class, whose attribute is a character, three nodes and the value associated with string.</a:t>
            </a:r>
          </a:p>
        </p:txBody>
      </p:sp>
      <p:pic>
        <p:nvPicPr>
          <p:cNvPr id="4" name="图片 4" descr="文本, 信件&#10;&#10;已自动生成说明">
            <a:extLst>
              <a:ext uri="{FF2B5EF4-FFF2-40B4-BE49-F238E27FC236}">
                <a16:creationId xmlns:a16="http://schemas.microsoft.com/office/drawing/2014/main" id="{34BDECE8-6E1F-41AA-99C2-929832CE0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175" y="503072"/>
            <a:ext cx="4343400" cy="1430328"/>
          </a:xfrm>
          <a:prstGeom prst="rect">
            <a:avLst/>
          </a:prstGeom>
        </p:spPr>
      </p:pic>
      <p:pic>
        <p:nvPicPr>
          <p:cNvPr id="8" name="图片 8" descr="文本&#10;&#10;已自动生成说明">
            <a:extLst>
              <a:ext uri="{FF2B5EF4-FFF2-40B4-BE49-F238E27FC236}">
                <a16:creationId xmlns:a16="http://schemas.microsoft.com/office/drawing/2014/main" id="{5DE1EA93-E012-4418-A3D3-A7D883EE9D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175" y="2074971"/>
            <a:ext cx="4343398" cy="2629168"/>
          </a:xfrm>
          <a:prstGeom prst="rect">
            <a:avLst/>
          </a:prstGeom>
        </p:spPr>
      </p:pic>
      <p:sp>
        <p:nvSpPr>
          <p:cNvPr id="6" name="Google Shape;248;p40">
            <a:extLst>
              <a:ext uri="{FF2B5EF4-FFF2-40B4-BE49-F238E27FC236}">
                <a16:creationId xmlns:a16="http://schemas.microsoft.com/office/drawing/2014/main" id="{BD72F83C-A76E-40B2-A037-B375BA6E54D0}"/>
              </a:ext>
            </a:extLst>
          </p:cNvPr>
          <p:cNvSpPr txBox="1">
            <a:spLocks/>
          </p:cNvSpPr>
          <p:nvPr/>
        </p:nvSpPr>
        <p:spPr>
          <a:xfrm>
            <a:off x="4184072" y="503072"/>
            <a:ext cx="409187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Exo 2"/>
              <a:buNone/>
              <a:defRPr sz="2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r"/>
            <a:r>
              <a:rPr lang="en" dirty="0"/>
              <a:t>Search Keywords</a:t>
            </a:r>
            <a:br>
              <a:rPr lang="en" dirty="0"/>
            </a:br>
            <a:r>
              <a:rPr lang="en" dirty="0"/>
              <a:t>                     </a:t>
            </a:r>
            <a:r>
              <a:rPr lang="en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Author: Yuchen Shen</a:t>
            </a:r>
            <a:endParaRPr 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785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5130103" y="1683577"/>
            <a:ext cx="3145841" cy="12147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indent="-285750" algn="l">
              <a:buFont typeface="Wingdings" panose="05000000000000000000" pitchFamily="2" charset="2"/>
              <a:buChar char="Ø"/>
            </a:pPr>
            <a:r>
              <a:rPr lang="en" sz="17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Word Frequency and inverted index</a:t>
            </a:r>
          </a:p>
          <a:p>
            <a:pPr marL="438150" indent="-285750" algn="l">
              <a:buFont typeface="Wingdings" panose="05000000000000000000" pitchFamily="2" charset="2"/>
              <a:buChar char="Ø"/>
            </a:pPr>
            <a:r>
              <a:rPr lang="en" sz="17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Store the destination URL and how many times the keyword shows in that URL </a:t>
            </a:r>
          </a:p>
        </p:txBody>
      </p:sp>
      <p:pic>
        <p:nvPicPr>
          <p:cNvPr id="3" name="图片 3" descr="文本, 信件&#10;&#10;已自动生成说明">
            <a:extLst>
              <a:ext uri="{FF2B5EF4-FFF2-40B4-BE49-F238E27FC236}">
                <a16:creationId xmlns:a16="http://schemas.microsoft.com/office/drawing/2014/main" id="{947D9959-E92A-4F06-9FCB-FD84CB007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521" y="185390"/>
            <a:ext cx="4168587" cy="1498187"/>
          </a:xfrm>
          <a:prstGeom prst="rect">
            <a:avLst/>
          </a:prstGeom>
        </p:spPr>
      </p:pic>
      <p:pic>
        <p:nvPicPr>
          <p:cNvPr id="6" name="图片 6" descr="图形用户界面, 文本, 应用程序&#10;&#10;已自动生成说明">
            <a:extLst>
              <a:ext uri="{FF2B5EF4-FFF2-40B4-BE49-F238E27FC236}">
                <a16:creationId xmlns:a16="http://schemas.microsoft.com/office/drawing/2014/main" id="{10B598FD-392F-49FE-B501-268F84EB55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21" y="1982951"/>
            <a:ext cx="4168588" cy="2965887"/>
          </a:xfrm>
          <a:prstGeom prst="rect">
            <a:avLst/>
          </a:prstGeom>
        </p:spPr>
      </p:pic>
      <p:sp>
        <p:nvSpPr>
          <p:cNvPr id="7" name="Google Shape;248;p40">
            <a:extLst>
              <a:ext uri="{FF2B5EF4-FFF2-40B4-BE49-F238E27FC236}">
                <a16:creationId xmlns:a16="http://schemas.microsoft.com/office/drawing/2014/main" id="{C1D56FAF-CBF3-458D-9262-C69496BD0B1A}"/>
              </a:ext>
            </a:extLst>
          </p:cNvPr>
          <p:cNvSpPr txBox="1">
            <a:spLocks/>
          </p:cNvSpPr>
          <p:nvPr/>
        </p:nvSpPr>
        <p:spPr>
          <a:xfrm>
            <a:off x="4184072" y="503072"/>
            <a:ext cx="4091872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Exo 2"/>
              <a:buNone/>
              <a:defRPr sz="2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r"/>
            <a:r>
              <a:rPr lang="en" dirty="0"/>
              <a:t>Search Keywords</a:t>
            </a:r>
            <a:br>
              <a:rPr lang="en" dirty="0"/>
            </a:br>
            <a:r>
              <a:rPr lang="en" dirty="0"/>
              <a:t>                     </a:t>
            </a:r>
            <a:r>
              <a:rPr lang="en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Author: Yuchen Shen</a:t>
            </a:r>
            <a:endParaRPr 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815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4378035" y="417365"/>
            <a:ext cx="3827893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 dirty="0"/>
              <a:t>Spell Checking</a:t>
            </a:r>
            <a:br>
              <a:rPr lang="en" sz="3200" dirty="0"/>
            </a:br>
            <a:r>
              <a:rPr lang="en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Author: Yicheng Lu</a:t>
            </a:r>
            <a:endParaRPr 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2322229" y="1544024"/>
            <a:ext cx="5883700" cy="3293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/>
            <a:r>
              <a:rPr lang="en" sz="17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Comparing the user's input word X with existing word Y from source files.</a:t>
            </a:r>
            <a:endParaRPr lang="zh-CN" altLang="en-US" sz="17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algn="just">
              <a:buFont typeface="Wingdings"/>
              <a:buChar char="Ø"/>
            </a:pPr>
            <a:r>
              <a:rPr lang="en" sz="17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Correct spelling: </a:t>
            </a:r>
          </a:p>
          <a:p>
            <a:pPr lvl="1" algn="just">
              <a:buFont typeface="Arial"/>
              <a:buChar char="•"/>
            </a:pPr>
            <a:r>
              <a:rPr lang="e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There are at least one word Y in the source file which satisfy Y = X.</a:t>
            </a:r>
          </a:p>
          <a:p>
            <a:pPr algn="just">
              <a:buFont typeface="Wingdings"/>
              <a:buChar char="Ø"/>
            </a:pPr>
            <a:r>
              <a:rPr lang="en" sz="17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Incorrect spelling: </a:t>
            </a:r>
          </a:p>
          <a:p>
            <a:pPr lvl="1" algn="just">
              <a:buFont typeface="Arial"/>
              <a:buChar char="•"/>
            </a:pPr>
            <a:r>
              <a:rPr lang="e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Cannot find Y which satisfies Y = X.</a:t>
            </a:r>
          </a:p>
          <a:p>
            <a:pPr lvl="1" algn="just">
              <a:buFont typeface="Arial"/>
              <a:buChar char="•"/>
            </a:pPr>
            <a:r>
              <a:rPr lang="e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Constructing a vocabulary based on all existing .txt files.</a:t>
            </a:r>
          </a:p>
          <a:p>
            <a:pPr lvl="1" algn="just">
              <a:buFont typeface="Arial"/>
              <a:buChar char="•"/>
            </a:pPr>
            <a:r>
              <a:rPr lang="e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Calculating edit distance between X and all words in Vocabulary by substitution, insertion, and deletion.</a:t>
            </a:r>
          </a:p>
          <a:p>
            <a:pPr lvl="1" algn="just">
              <a:buFont typeface="Arial"/>
              <a:buChar char="•"/>
            </a:pPr>
            <a:r>
              <a:rPr lang="e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Sorting words in  vocabulary according to edit distance, and selecting top 10 words.</a:t>
            </a:r>
          </a:p>
        </p:txBody>
      </p:sp>
    </p:spTree>
    <p:extLst>
      <p:ext uri="{BB962C8B-B14F-4D97-AF65-F5344CB8AC3E}">
        <p14:creationId xmlns:p14="http://schemas.microsoft.com/office/powerpoint/2010/main" val="1407298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2991629" y="49356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 dirty="0"/>
              <a:t>Spell Checking</a:t>
            </a:r>
            <a:br>
              <a:rPr lang="en" sz="3200" dirty="0"/>
            </a:br>
            <a:r>
              <a:rPr lang="en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Author: Yicheng Lu</a:t>
            </a:r>
            <a:endParaRPr 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16C36B-6702-41BB-A81B-5C3C3F4B82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0230" y="1680809"/>
            <a:ext cx="2849131" cy="1844558"/>
          </a:xfrm>
        </p:spPr>
        <p:txBody>
          <a:bodyPr/>
          <a:lstStyle/>
          <a:p>
            <a:pPr algn="l">
              <a:buFont typeface="Wingdings"/>
              <a:buChar char="Ø"/>
            </a:pPr>
            <a:r>
              <a:rPr lang="en-US" sz="17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Constructing Vocabulary</a:t>
            </a:r>
          </a:p>
          <a:p>
            <a:pPr lvl="1" algn="l">
              <a:buFont typeface="Arial"/>
              <a:buChar char="•"/>
            </a:pPr>
            <a:r>
              <a:rPr lang="en-US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Read all text files into a StringBuilder</a:t>
            </a:r>
          </a:p>
          <a:p>
            <a:pPr lvl="1" algn="l">
              <a:buFont typeface="Arial"/>
              <a:buChar char="•"/>
            </a:pPr>
            <a:r>
              <a:rPr lang="en-US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Tokenize string using </a:t>
            </a:r>
            <a:r>
              <a:rPr lang="en-US" sz="1700" dirty="0" err="1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StringTokenizer</a:t>
            </a:r>
            <a:r>
              <a:rPr lang="en-US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() by all numbers, punctuation and other symbols.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911421A6-3BE2-4CED-9FDE-D2CFD1379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69" y="1682212"/>
            <a:ext cx="5317957" cy="302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636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2991629" y="49356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 dirty="0"/>
              <a:t>Spell Checking</a:t>
            </a:r>
            <a:br>
              <a:rPr lang="en" sz="3200" dirty="0"/>
            </a:br>
            <a:r>
              <a:rPr lang="en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Author: Yicheng Lu</a:t>
            </a:r>
            <a:endParaRPr 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2" name="Picture 3" descr="Text&#10;&#10;Description automatically generated">
            <a:extLst>
              <a:ext uri="{FF2B5EF4-FFF2-40B4-BE49-F238E27FC236}">
                <a16:creationId xmlns:a16="http://schemas.microsoft.com/office/drawing/2014/main" id="{BE83F380-D5F7-4DAC-A24C-FC48861DA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121" y="494935"/>
            <a:ext cx="4048626" cy="4285978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C099243C-EB3A-46E0-90B4-AA5E8F9A5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142" y="2750465"/>
            <a:ext cx="4277226" cy="203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03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8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D9D9D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48"/>
          <p:cNvSpPr txBox="1">
            <a:spLocks noGrp="1"/>
          </p:cNvSpPr>
          <p:nvPr>
            <p:ph type="ctrTitle"/>
          </p:nvPr>
        </p:nvSpPr>
        <p:spPr>
          <a:xfrm flipH="1">
            <a:off x="1041640" y="1840333"/>
            <a:ext cx="1550132" cy="10188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Demo</a:t>
            </a:r>
            <a:endParaRPr lang="zh-CN" altLang="en-US" dirty="0"/>
          </a:p>
        </p:txBody>
      </p:sp>
      <p:sp>
        <p:nvSpPr>
          <p:cNvPr id="437" name="Google Shape;437;p48"/>
          <p:cNvSpPr txBox="1">
            <a:spLocks noGrp="1"/>
          </p:cNvSpPr>
          <p:nvPr>
            <p:ph type="title" idx="2"/>
          </p:nvPr>
        </p:nvSpPr>
        <p:spPr>
          <a:xfrm flipH="1">
            <a:off x="903277" y="981071"/>
            <a:ext cx="2076931" cy="9770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439" name="Google Shape;439;p48"/>
          <p:cNvCxnSpPr/>
          <p:nvPr/>
        </p:nvCxnSpPr>
        <p:spPr>
          <a:xfrm>
            <a:off x="0" y="2737950"/>
            <a:ext cx="2512894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0" name="Google Shape;440;p48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441" name="Google Shape;441;p48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8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8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8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8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ctrTitle"/>
          </p:nvPr>
        </p:nvSpPr>
        <p:spPr>
          <a:xfrm>
            <a:off x="3296068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lang="zh-CN" altLang="en-US" dirty="0"/>
          </a:p>
        </p:txBody>
      </p:sp>
      <p:cxnSp>
        <p:nvCxnSpPr>
          <p:cNvPr id="184" name="Google Shape;184;p35"/>
          <p:cNvCxnSpPr/>
          <p:nvPr/>
        </p:nvCxnSpPr>
        <p:spPr>
          <a:xfrm>
            <a:off x="3297225" y="0"/>
            <a:ext cx="0" cy="2916214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" name="Google Shape;185;p35"/>
          <p:cNvCxnSpPr/>
          <p:nvPr/>
        </p:nvCxnSpPr>
        <p:spPr>
          <a:xfrm>
            <a:off x="5674171" y="2265986"/>
            <a:ext cx="0" cy="287918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B64E6229-4F17-4CA8-877A-61F3026C87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995044"/>
              </p:ext>
            </p:extLst>
          </p:nvPr>
        </p:nvGraphicFramePr>
        <p:xfrm>
          <a:off x="465364" y="449035"/>
          <a:ext cx="2836709" cy="2588085"/>
        </p:xfrm>
        <a:graphic>
          <a:graphicData uri="http://schemas.openxmlformats.org/drawingml/2006/table">
            <a:tbl>
              <a:tblPr firstRow="1" bandRow="1">
                <a:tableStyleId>{04007292-059B-4B46-B15F-0D016AA5E2AD}</a:tableStyleId>
              </a:tblPr>
              <a:tblGrid>
                <a:gridCol w="2008414">
                  <a:extLst>
                    <a:ext uri="{9D8B030D-6E8A-4147-A177-3AD203B41FA5}">
                      <a16:colId xmlns:a16="http://schemas.microsoft.com/office/drawing/2014/main" val="4039077926"/>
                    </a:ext>
                  </a:extLst>
                </a:gridCol>
                <a:gridCol w="828295">
                  <a:extLst>
                    <a:ext uri="{9D8B030D-6E8A-4147-A177-3AD203B41FA5}">
                      <a16:colId xmlns:a16="http://schemas.microsoft.com/office/drawing/2014/main" val="187337498"/>
                    </a:ext>
                  </a:extLst>
                </a:gridCol>
              </a:tblGrid>
              <a:tr h="862695">
                <a:tc>
                  <a:txBody>
                    <a:bodyPr/>
                    <a:lstStyle/>
                    <a:p>
                      <a:pPr algn="r"/>
                      <a:r>
                        <a:rPr lang="en-US" sz="17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Introduction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01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544130"/>
                  </a:ext>
                </a:extLst>
              </a:tr>
              <a:tr h="862695"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Structure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02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9942835"/>
                  </a:ext>
                </a:extLst>
              </a:tr>
              <a:tr h="862695">
                <a:tc>
                  <a:txBody>
                    <a:bodyPr/>
                    <a:lstStyle/>
                    <a:p>
                      <a:pPr marR="0" lvl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altLang="zh-CN" sz="17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Concepts &amp; Practice</a:t>
                      </a:r>
                      <a:endParaRPr lang="en-US" sz="1700" b="1" i="0" u="none" strike="noStrike" cap="none">
                        <a:solidFill>
                          <a:srgbClr val="434343"/>
                        </a:solidFill>
                        <a:latin typeface="Exo 2"/>
                        <a:cs typeface="Arial"/>
                        <a:sym typeface="Arial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R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600" b="1" i="0" u="none" strike="noStrike" cap="none" dirty="0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03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0404008"/>
                  </a:ext>
                </a:extLst>
              </a:tr>
            </a:tbl>
          </a:graphicData>
        </a:graphic>
      </p:graphicFrame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55E1318C-7F4F-49D5-9A89-818FFECD02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492953"/>
              </p:ext>
            </p:extLst>
          </p:nvPr>
        </p:nvGraphicFramePr>
        <p:xfrm>
          <a:off x="5669076" y="1122589"/>
          <a:ext cx="3214711" cy="2588085"/>
        </p:xfrm>
        <a:graphic>
          <a:graphicData uri="http://schemas.openxmlformats.org/drawingml/2006/table">
            <a:tbl>
              <a:tblPr firstRow="1" bandRow="1">
                <a:tableStyleId>{04007292-059B-4B46-B15F-0D016AA5E2AD}</a:tableStyleId>
              </a:tblPr>
              <a:tblGrid>
                <a:gridCol w="947057">
                  <a:extLst>
                    <a:ext uri="{9D8B030D-6E8A-4147-A177-3AD203B41FA5}">
                      <a16:colId xmlns:a16="http://schemas.microsoft.com/office/drawing/2014/main" val="2993980269"/>
                    </a:ext>
                  </a:extLst>
                </a:gridCol>
                <a:gridCol w="2267654">
                  <a:extLst>
                    <a:ext uri="{9D8B030D-6E8A-4147-A177-3AD203B41FA5}">
                      <a16:colId xmlns:a16="http://schemas.microsoft.com/office/drawing/2014/main" val="1222426589"/>
                    </a:ext>
                  </a:extLst>
                </a:gridCol>
              </a:tblGrid>
              <a:tr h="862695">
                <a:tc>
                  <a:txBody>
                    <a:bodyPr/>
                    <a:lstStyle/>
                    <a:p>
                      <a:pPr algn="l"/>
                      <a:endParaRPr lang="en-US" sz="3600" b="1" i="0" u="none" strike="noStrike" cap="none">
                        <a:solidFill>
                          <a:srgbClr val="434343"/>
                        </a:solidFill>
                        <a:latin typeface="Exo 2"/>
                        <a:cs typeface="Arial"/>
                        <a:sym typeface="Arial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700" b="1" i="0" u="none" strike="noStrike" cap="none">
                        <a:solidFill>
                          <a:srgbClr val="434343"/>
                        </a:solidFill>
                        <a:latin typeface="Exo 2"/>
                        <a:cs typeface="Arial"/>
                        <a:sym typeface="Arial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2696879"/>
                  </a:ext>
                </a:extLst>
              </a:tr>
              <a:tr h="862695">
                <a:tc>
                  <a:txBody>
                    <a:bodyPr/>
                    <a:lstStyle/>
                    <a:p>
                      <a:pPr algn="l"/>
                      <a:r>
                        <a:rPr lang="en-US" sz="36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0</a:t>
                      </a:r>
                      <a:r>
                        <a:rPr lang="en-US" altLang="zh-CN" sz="36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4</a:t>
                      </a:r>
                      <a:endParaRPr lang="en-US" sz="3600" b="1" i="0" u="none" strike="noStrike" cap="none">
                        <a:solidFill>
                          <a:srgbClr val="434343"/>
                        </a:solidFill>
                        <a:latin typeface="Exo 2"/>
                        <a:cs typeface="Arial"/>
                        <a:sym typeface="Arial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b="1" i="0" u="none" strike="noStrike" cap="none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Demo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4658818"/>
                  </a:ext>
                </a:extLst>
              </a:tr>
              <a:tr h="862695">
                <a:tc>
                  <a:txBody>
                    <a:bodyPr/>
                    <a:lstStyle/>
                    <a:p>
                      <a:pPr algn="l"/>
                      <a:r>
                        <a:rPr lang="en-US" sz="3600" b="1" i="0" u="none" strike="noStrike" cap="none" dirty="0">
                          <a:solidFill>
                            <a:srgbClr val="434343"/>
                          </a:solidFill>
                          <a:latin typeface="Exo 2"/>
                          <a:cs typeface="Arial"/>
                        </a:rPr>
                        <a:t>05</a:t>
                      </a:r>
                      <a:endParaRPr lang="en-US" sz="3600" b="1" i="0" u="none" strike="noStrike" cap="none" dirty="0">
                        <a:solidFill>
                          <a:srgbClr val="434343"/>
                        </a:solidFill>
                        <a:latin typeface="Exo 2"/>
                        <a:cs typeface="Arial"/>
                        <a:sym typeface="Arial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b="1" i="0" u="none" strike="noStrike" cap="none" dirty="0">
                          <a:solidFill>
                            <a:srgbClr val="434343"/>
                          </a:solidFill>
                          <a:latin typeface="Exo 2"/>
                          <a:cs typeface="Arial"/>
                          <a:sym typeface="Arial"/>
                        </a:rPr>
                        <a:t>Conclusion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51099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1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D9D9D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51"/>
          <p:cNvSpPr txBox="1">
            <a:spLocks noGrp="1"/>
          </p:cNvSpPr>
          <p:nvPr>
            <p:ph type="ctrTitle"/>
          </p:nvPr>
        </p:nvSpPr>
        <p:spPr>
          <a:xfrm flipH="1">
            <a:off x="2260329" y="1802779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Conclusion</a:t>
            </a:r>
            <a:endParaRPr/>
          </a:p>
        </p:txBody>
      </p:sp>
      <p:sp>
        <p:nvSpPr>
          <p:cNvPr id="479" name="Google Shape;479;p51"/>
          <p:cNvSpPr txBox="1">
            <a:spLocks noGrp="1"/>
          </p:cNvSpPr>
          <p:nvPr>
            <p:ph type="title" idx="2"/>
          </p:nvPr>
        </p:nvSpPr>
        <p:spPr>
          <a:xfrm flipH="1">
            <a:off x="2260329" y="1490954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481" name="Google Shape;481;p51"/>
          <p:cNvCxnSpPr/>
          <p:nvPr/>
        </p:nvCxnSpPr>
        <p:spPr>
          <a:xfrm>
            <a:off x="2162075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82" name="Google Shape;482;p51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483" name="Google Shape;483;p51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1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1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1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1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824879-C248-4DBB-83F2-ECA8DA7BD1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393312" y="766646"/>
            <a:ext cx="2156665" cy="717688"/>
          </a:xfrm>
        </p:spPr>
        <p:txBody>
          <a:bodyPr/>
          <a:lstStyle/>
          <a:p>
            <a:r>
              <a:rPr lang="zh-CN" altLang="en-US" sz="2800" dirty="0"/>
              <a:t>Conclusion</a:t>
            </a:r>
          </a:p>
        </p:txBody>
      </p:sp>
      <p:sp>
        <p:nvSpPr>
          <p:cNvPr id="6" name="副标题 5">
            <a:extLst>
              <a:ext uri="{FF2B5EF4-FFF2-40B4-BE49-F238E27FC236}">
                <a16:creationId xmlns:a16="http://schemas.microsoft.com/office/drawing/2014/main" id="{C9D25D79-4008-43E2-9AF6-0898D659D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871" y="1547108"/>
            <a:ext cx="4608147" cy="29140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CA" altLang="zh-C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In this project, Web Crawl, convert HTML to TXT, TXT document preprocessing, Word frequency, Inverted Index and Spell Checker are used. At the same time, we use </a:t>
            </a:r>
            <a:r>
              <a:rPr lang="en-CA" altLang="zh-CN" sz="1700" dirty="0" err="1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hashTable</a:t>
            </a:r>
            <a:r>
              <a:rPr lang="en-CA" altLang="zh-C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, Queue, TST and other data structures as support.</a:t>
            </a:r>
          </a:p>
          <a:p>
            <a:pPr marL="152400" indent="0"/>
            <a:endParaRPr lang="en-CA" altLang="zh-CN" sz="1700" dirty="0">
              <a:solidFill>
                <a:schemeClr val="dk1"/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CA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The search engine, is according to the user needs and a certain algorithm, using a specific strategy to retrieve information from the Internet feedback to the user of a search technology. </a:t>
            </a:r>
          </a:p>
        </p:txBody>
      </p:sp>
    </p:spTree>
    <p:extLst>
      <p:ext uri="{BB962C8B-B14F-4D97-AF65-F5344CB8AC3E}">
        <p14:creationId xmlns:p14="http://schemas.microsoft.com/office/powerpoint/2010/main" val="9500261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4"/>
          <p:cNvSpPr txBox="1">
            <a:spLocks noGrp="1"/>
          </p:cNvSpPr>
          <p:nvPr>
            <p:ph type="ctrTitle"/>
          </p:nvPr>
        </p:nvSpPr>
        <p:spPr>
          <a:xfrm flipH="1">
            <a:off x="5010464" y="1665874"/>
            <a:ext cx="2999937" cy="10910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54"/>
          <p:cNvSpPr txBox="1">
            <a:spLocks noGrp="1"/>
          </p:cNvSpPr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16" name="Google Shape;616;p54"/>
          <p:cNvSpPr txBox="1">
            <a:spLocks noGrp="1"/>
          </p:cNvSpPr>
          <p:nvPr>
            <p:ph type="title" idx="2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618" name="Google Shape;618;p54"/>
          <p:cNvCxnSpPr>
            <a:cxnSpLocks/>
          </p:cNvCxnSpPr>
          <p:nvPr/>
        </p:nvCxnSpPr>
        <p:spPr>
          <a:xfrm>
            <a:off x="7015900" y="-35700"/>
            <a:ext cx="0" cy="2785827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9" name="Google Shape;619;p54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620" name="Google Shape;620;p54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4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4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4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4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" name="Google Shape;625;p54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1467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045E5C-00D4-44DA-8996-06E30D238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11881" y="949461"/>
            <a:ext cx="4594810" cy="539902"/>
          </a:xfrm>
        </p:spPr>
        <p:txBody>
          <a:bodyPr/>
          <a:lstStyle/>
          <a:p>
            <a:r>
              <a:rPr lang="en-US" dirty="0"/>
              <a:t>What is web search engine?</a:t>
            </a:r>
          </a:p>
        </p:txBody>
      </p:sp>
      <p:pic>
        <p:nvPicPr>
          <p:cNvPr id="5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F10E3B4F-3E1C-4E40-B64C-F7E8A0DD6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292" y="1281100"/>
            <a:ext cx="3489754" cy="28078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E6D41A-8315-47B6-8CD2-C740073E9FB7}"/>
              </a:ext>
            </a:extLst>
          </p:cNvPr>
          <p:cNvSpPr txBox="1"/>
          <p:nvPr/>
        </p:nvSpPr>
        <p:spPr>
          <a:xfrm>
            <a:off x="260521" y="4155474"/>
            <a:ext cx="347945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900"/>
              <a:t>Figure1: Various Web Search Engine. From: </a:t>
            </a:r>
            <a:r>
              <a:rPr lang="en-US" sz="900" cap="all"/>
              <a:t>ARTICLES ABOUT IT &amp; REMOTE DESKTOP SOFTWARE, </a:t>
            </a:r>
            <a:r>
              <a:rPr lang="en-US" sz="900"/>
              <a:t>by </a:t>
            </a:r>
            <a:r>
              <a:rPr lang="en-US" sz="900">
                <a:hlinkClick r:id="rId4"/>
              </a:rPr>
              <a:t>Warren R.</a:t>
            </a:r>
            <a:r>
              <a:rPr lang="en-US" sz="900"/>
              <a:t>, 2020, Retrieved from https://</a:t>
            </a:r>
            <a:r>
              <a:rPr lang="en-US" sz="900" err="1"/>
              <a:t>aeroadmin.com</a:t>
            </a:r>
            <a:r>
              <a:rPr lang="en-US" sz="900"/>
              <a:t>/articles/</a:t>
            </a:r>
            <a:r>
              <a:rPr lang="en-US" sz="900" err="1"/>
              <a:t>en</a:t>
            </a:r>
            <a:r>
              <a:rPr lang="en-US" sz="900"/>
              <a:t>/2020/how-search-engines-work/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76E1D0-E797-4D1E-AC22-92FF8DF5BEC9}"/>
              </a:ext>
            </a:extLst>
          </p:cNvPr>
          <p:cNvSpPr txBox="1"/>
          <p:nvPr/>
        </p:nvSpPr>
        <p:spPr>
          <a:xfrm>
            <a:off x="4150550" y="2106646"/>
            <a:ext cx="4439455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8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 retrieval technology</a:t>
            </a:r>
          </a:p>
          <a:p>
            <a:pPr marL="285750" indent="-285750">
              <a:buChar char="•"/>
            </a:pPr>
            <a:endParaRPr lang="en-US" sz="18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285750" indent="-285750">
              <a:buChar char="•"/>
            </a:pPr>
            <a:r>
              <a:rPr lang="en-US" sz="18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Retrieve information from the Internet</a:t>
            </a:r>
          </a:p>
          <a:p>
            <a:endParaRPr lang="en-US" sz="18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285750" indent="-285750">
              <a:buChar char="•"/>
            </a:pPr>
            <a:r>
              <a:rPr lang="en-US" sz="18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Feed information back to users</a:t>
            </a:r>
          </a:p>
          <a:p>
            <a:pPr lvl="8"/>
            <a:endParaRPr lang="en-US" sz="18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C8A0E2-FB4C-C44F-99C0-B13D28D34C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0" y="660062"/>
            <a:ext cx="3521214" cy="550399"/>
          </a:xfrm>
        </p:spPr>
        <p:txBody>
          <a:bodyPr/>
          <a:lstStyle/>
          <a:p>
            <a:r>
              <a:rPr kumimoji="1" lang="en-CA" altLang="zh-CN" dirty="0"/>
              <a:t>Core Modules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92EFEB5-5B1D-5249-BE22-21A8718E0938}"/>
              </a:ext>
            </a:extLst>
          </p:cNvPr>
          <p:cNvSpPr txBox="1"/>
          <p:nvPr/>
        </p:nvSpPr>
        <p:spPr>
          <a:xfrm>
            <a:off x="5037364" y="1500024"/>
            <a:ext cx="3203523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Crawler</a:t>
            </a:r>
            <a:endParaRPr lang="en-CA" altLang="zh-CN" sz="16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Document knowledge base server</a:t>
            </a:r>
            <a:endParaRPr lang="en-CA" altLang="zh-CN" sz="16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Index</a:t>
            </a:r>
            <a:endParaRPr lang="en-CA" altLang="zh-CN" sz="16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Sorting</a:t>
            </a:r>
            <a:endParaRPr lang="en-US" altLang="zh-CN" sz="16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Link</a:t>
            </a:r>
            <a:r>
              <a:rPr kumimoji="1" lang="zh-CN" altLang="en-US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kumimoji="1" lang="en-US" altLang="zh-CN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Webpage de-duplication</a:t>
            </a:r>
            <a:endParaRPr lang="en-US" altLang="zh-CN" sz="16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Webpage anti-spam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Query analysis</a:t>
            </a:r>
            <a:endParaRPr lang="en-CA" altLang="zh-CN" sz="16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CA" altLang="zh-CN" sz="16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Page description/summary</a:t>
            </a:r>
            <a:endParaRPr lang="en-CA" altLang="zh-CN" sz="16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1026" name="Picture 2" descr="How to Pick the Right Search Engine">
            <a:extLst>
              <a:ext uri="{FF2B5EF4-FFF2-40B4-BE49-F238E27FC236}">
                <a16:creationId xmlns:a16="http://schemas.microsoft.com/office/drawing/2014/main" id="{83CF825B-5048-084F-883F-3CD6BFE52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13" y="1220318"/>
            <a:ext cx="3668887" cy="270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DF86F535-59D7-8044-BCB7-E58AC93456D8}"/>
              </a:ext>
            </a:extLst>
          </p:cNvPr>
          <p:cNvSpPr txBox="1"/>
          <p:nvPr/>
        </p:nvSpPr>
        <p:spPr>
          <a:xfrm>
            <a:off x="903113" y="3933039"/>
            <a:ext cx="3668887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9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Figure </a:t>
            </a:r>
            <a:r>
              <a:rPr lang="en-US" altLang="zh-CN" sz="9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2</a:t>
            </a:r>
            <a:r>
              <a:rPr lang="en-US" sz="9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:</a:t>
            </a:r>
            <a:r>
              <a:rPr lang="zh-CN" altLang="en-US" sz="9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en-US" sz="9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Search Engine. From: </a:t>
            </a:r>
            <a:r>
              <a:rPr lang="en-CA" altLang="zh-CN" sz="9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Which Search Engine Should I Use?</a:t>
            </a:r>
          </a:p>
          <a:p>
            <a:pPr algn="ctr"/>
            <a:r>
              <a:rPr lang="en-US" sz="9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, </a:t>
            </a:r>
            <a:r>
              <a:rPr lang="zh-CN" altLang="en-US" sz="9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en-US" sz="9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by Fisher, 202</a:t>
            </a:r>
            <a:r>
              <a:rPr lang="en-US" altLang="zh-CN" sz="9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1</a:t>
            </a:r>
            <a:r>
              <a:rPr lang="en-US" sz="9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, Retrieved from https://www.lifewire.com/which-search-engine-should-i-use-3482052</a:t>
            </a:r>
          </a:p>
        </p:txBody>
      </p:sp>
    </p:spTree>
    <p:extLst>
      <p:ext uri="{BB962C8B-B14F-4D97-AF65-F5344CB8AC3E}">
        <p14:creationId xmlns:p14="http://schemas.microsoft.com/office/powerpoint/2010/main" val="1575866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>
            <a:spLocks noGrp="1"/>
          </p:cNvSpPr>
          <p:nvPr>
            <p:ph type="ctrTitle"/>
          </p:nvPr>
        </p:nvSpPr>
        <p:spPr>
          <a:xfrm flipH="1">
            <a:off x="5499143" y="3043889"/>
            <a:ext cx="2493322" cy="9741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Structure</a:t>
            </a:r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 flipH="1">
            <a:off x="6082685" y="2119743"/>
            <a:ext cx="1950601" cy="10320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236" name="Google Shape;236;p39"/>
          <p:cNvCxnSpPr>
            <a:cxnSpLocks/>
          </p:cNvCxnSpPr>
          <p:nvPr/>
        </p:nvCxnSpPr>
        <p:spPr>
          <a:xfrm>
            <a:off x="6608618" y="4028400"/>
            <a:ext cx="2535407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7" name="Google Shape;237;p39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238" name="Google Shape;238;p39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9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9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9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9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39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>
            <a:spLocks noGrp="1"/>
          </p:cNvSpPr>
          <p:nvPr>
            <p:ph type="ctrTitle"/>
          </p:nvPr>
        </p:nvSpPr>
        <p:spPr>
          <a:xfrm flipH="1">
            <a:off x="6063997" y="725065"/>
            <a:ext cx="2672862" cy="9481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 dirty="0"/>
              <a:t>Flow Chart</a:t>
            </a:r>
            <a:endParaRPr lang="en-US" dirty="0"/>
          </a:p>
        </p:txBody>
      </p:sp>
      <p:pic>
        <p:nvPicPr>
          <p:cNvPr id="4" name="Picture 5" descr="Diagram&#10;&#10;Description automatically generated">
            <a:extLst>
              <a:ext uri="{FF2B5EF4-FFF2-40B4-BE49-F238E27FC236}">
                <a16:creationId xmlns:a16="http://schemas.microsoft.com/office/drawing/2014/main" id="{32BE4C36-FBDD-4826-ACED-62D1BF0F1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464" y="269587"/>
            <a:ext cx="4474028" cy="453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983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6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6"/>
          <p:cNvSpPr txBox="1">
            <a:spLocks noGrp="1"/>
          </p:cNvSpPr>
          <p:nvPr>
            <p:ph type="ctrTitle"/>
          </p:nvPr>
        </p:nvSpPr>
        <p:spPr>
          <a:xfrm flipH="1">
            <a:off x="895292" y="3044844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Concepts &amp; Practice</a:t>
            </a:r>
            <a:endParaRPr lang="en-US"/>
          </a:p>
        </p:txBody>
      </p:sp>
      <p:sp>
        <p:nvSpPr>
          <p:cNvPr id="192" name="Google Shape;192;p36"/>
          <p:cNvSpPr txBox="1">
            <a:spLocks noGrp="1"/>
          </p:cNvSpPr>
          <p:nvPr>
            <p:ph type="title" idx="2"/>
          </p:nvPr>
        </p:nvSpPr>
        <p:spPr>
          <a:xfrm flipH="1">
            <a:off x="894486" y="1956457"/>
            <a:ext cx="1885286" cy="10892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95" name="Google Shape;195;p36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196" name="Google Shape;196;p36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6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6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6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6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" name="Google Shape;439;p48">
            <a:extLst>
              <a:ext uri="{FF2B5EF4-FFF2-40B4-BE49-F238E27FC236}">
                <a16:creationId xmlns:a16="http://schemas.microsoft.com/office/drawing/2014/main" id="{07052181-61A7-43FF-B828-CF16B21998B2}"/>
              </a:ext>
            </a:extLst>
          </p:cNvPr>
          <p:cNvCxnSpPr/>
          <p:nvPr/>
        </p:nvCxnSpPr>
        <p:spPr>
          <a:xfrm>
            <a:off x="0" y="1954179"/>
            <a:ext cx="1676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4211053" y="367663"/>
            <a:ext cx="3404936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3200" dirty="0"/>
              <a:t>Crawler</a:t>
            </a:r>
            <a:br>
              <a:rPr lang="en" dirty="0"/>
            </a:br>
            <a:r>
              <a:rPr lang="en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Author: Jitong Yang</a:t>
            </a:r>
            <a:endParaRPr 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3311408" y="1606116"/>
            <a:ext cx="5204226" cy="3089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1" algn="l">
              <a:buFont typeface="Wingdings"/>
              <a:buChar char="Ø"/>
            </a:pPr>
            <a:r>
              <a:rPr lang="e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Jsoup</a:t>
            </a:r>
          </a:p>
          <a:p>
            <a:pPr lvl="2" algn="l">
              <a:buFont typeface="Arial"/>
              <a:buChar char="•"/>
            </a:pPr>
            <a:r>
              <a:rPr lang="en-CA" altLang="zh-C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Parsing HTML from a URL, file or string</a:t>
            </a:r>
          </a:p>
          <a:p>
            <a:pPr lvl="2" algn="l">
              <a:buFont typeface="Arial"/>
              <a:buChar char="•"/>
            </a:pPr>
            <a:r>
              <a:rPr lang="en-CA" altLang="zh-C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Using DOM or CSS selectors to find and retrieve data</a:t>
            </a:r>
          </a:p>
          <a:p>
            <a:pPr lvl="2" algn="l">
              <a:buFont typeface="Arial"/>
              <a:buChar char="•"/>
            </a:pPr>
            <a:r>
              <a:rPr lang="en-CA" altLang="zh-C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Operating HTML elements, attributes, and text</a:t>
            </a:r>
            <a:endParaRPr lang="en" sz="1700" dirty="0">
              <a:solidFill>
                <a:schemeClr val="dk1"/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lvl="1" algn="l">
              <a:buFont typeface="Wingdings"/>
              <a:buChar char="Ø"/>
            </a:pPr>
            <a:r>
              <a:rPr lang="en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Regex (Regular Expression)</a:t>
            </a:r>
          </a:p>
          <a:p>
            <a:pPr lvl="2" algn="l">
              <a:buFont typeface="Arial"/>
              <a:buChar char="•"/>
            </a:pPr>
            <a:r>
              <a:rPr lang="en-CA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Match</a:t>
            </a:r>
          </a:p>
          <a:p>
            <a:pPr lvl="2" algn="l">
              <a:buFont typeface="Arial"/>
              <a:buChar char="•"/>
            </a:pPr>
            <a:r>
              <a:rPr lang="en-CA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Cut</a:t>
            </a:r>
          </a:p>
          <a:p>
            <a:pPr lvl="2" algn="l">
              <a:buFont typeface="Arial"/>
              <a:buChar char="•"/>
            </a:pPr>
            <a:r>
              <a:rPr lang="en-CA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Replace</a:t>
            </a:r>
          </a:p>
          <a:p>
            <a:pPr lvl="2" algn="l">
              <a:buFont typeface="Arial"/>
              <a:buChar char="•"/>
            </a:pPr>
            <a:r>
              <a:rPr lang="en-CA" sz="1700" dirty="0">
                <a:solidFill>
                  <a:schemeClr val="dk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Get</a:t>
            </a:r>
            <a:endParaRPr lang="en" sz="1700" dirty="0">
              <a:solidFill>
                <a:schemeClr val="dk1"/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742950" lvl="1" indent="-285750" algn="l">
              <a:buFont typeface="Wingdings" pitchFamily="2" charset="2"/>
              <a:buChar char="ü"/>
            </a:pPr>
            <a:endParaRPr lang="en" sz="14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582</Words>
  <Application>Microsoft Office PowerPoint</Application>
  <PresentationFormat>全屏显示(16:9)</PresentationFormat>
  <Paragraphs>93</Paragraphs>
  <Slides>22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Adobe Devanagari</vt:lpstr>
      <vt:lpstr>Arial</vt:lpstr>
      <vt:lpstr>Nunito Light</vt:lpstr>
      <vt:lpstr>Roboto Condensed Light</vt:lpstr>
      <vt:lpstr>Wingdings</vt:lpstr>
      <vt:lpstr>Roboto Condensed</vt:lpstr>
      <vt:lpstr>Exo 2</vt:lpstr>
      <vt:lpstr>Fira Sans Extra Condensed Medium</vt:lpstr>
      <vt:lpstr>Tech Newsletter XL by Slidesgo</vt:lpstr>
      <vt:lpstr>PowerPoint 演示文稿</vt:lpstr>
      <vt:lpstr>Outline</vt:lpstr>
      <vt:lpstr>Introduction</vt:lpstr>
      <vt:lpstr>What is web search engine?</vt:lpstr>
      <vt:lpstr>Core Modules</vt:lpstr>
      <vt:lpstr>Structure</vt:lpstr>
      <vt:lpstr>Flow Chart</vt:lpstr>
      <vt:lpstr>Concepts &amp; Practice</vt:lpstr>
      <vt:lpstr>Crawler Author: Jitong Yang</vt:lpstr>
      <vt:lpstr>Crawler Author: Jitong Yang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Spell Checking Author: Yicheng Lu</vt:lpstr>
      <vt:lpstr>Spell Checking Author: Yicheng Lu</vt:lpstr>
      <vt:lpstr>Spell Checking Author: Yicheng Lu</vt:lpstr>
      <vt:lpstr>Demo</vt:lpstr>
      <vt:lpstr>Conclusion</vt:lpstr>
      <vt:lpstr>Conclusion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</dc:title>
  <dc:creator>Derek Lu</dc:creator>
  <cp:lastModifiedBy>Yicheng Lu</cp:lastModifiedBy>
  <cp:revision>9</cp:revision>
  <dcterms:modified xsi:type="dcterms:W3CDTF">2021-11-29T00:15:38Z</dcterms:modified>
</cp:coreProperties>
</file>

<file path=docProps/thumbnail.jpeg>
</file>